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8229600" cx="14630400"/>
  <p:notesSz cx="8229600" cy="14630400"/>
  <p:embeddedFontLst>
    <p:embeddedFont>
      <p:font typeface="Alice"/>
      <p:regular r:id="rId16"/>
    </p:embeddedFont>
    <p:embeddedFont>
      <p:font typeface="Lora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ora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Lora-regular.fntdata"/><Relationship Id="rId16" Type="http://schemas.openxmlformats.org/officeDocument/2006/relationships/font" Target="fonts/Alice-regular.fntdata"/><Relationship Id="rId5" Type="http://schemas.openxmlformats.org/officeDocument/2006/relationships/slide" Target="slides/slide1.xml"/><Relationship Id="rId19" Type="http://schemas.openxmlformats.org/officeDocument/2006/relationships/font" Target="fonts/Lora-italic.fntdata"/><Relationship Id="rId6" Type="http://schemas.openxmlformats.org/officeDocument/2006/relationships/slide" Target="slides/slide2.xml"/><Relationship Id="rId18" Type="http://schemas.openxmlformats.org/officeDocument/2006/relationships/font" Target="fonts/Lora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/>
              <a:t>‹#›</a:t>
            </a:fld>
            <a:endParaRPr b="0" i="0" sz="1200" u="none" cap="none" strike="noStrike"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" name="Google Shape;4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3" name="Google Shape;20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3c337ec3c3_3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0" name="Google Shape;220;g33c337ec3c3_3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g33c337ec3c3_3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" name="Google Shape;5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 master">
  <p:cSld name="Slide 1 master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1F2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CFB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0 master">
  <p:cSld name="Slide 10 mast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1F2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1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CFB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">
    <p:bg>
      <p:bgPr>
        <a:solidFill>
          <a:schemeClr val="lt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 master">
  <p:cSld name="Slide 2 mast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1F2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CFB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 master">
  <p:cSld name="Slide 3 mast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1F2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4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CFB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4 master">
  <p:cSld name="Slide 4 mast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1F2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5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CFB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5 master">
  <p:cSld name="Slide 5 mast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1F2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6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CFB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6 master">
  <p:cSld name="Slide 6 mast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1F2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7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CFB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7 master">
  <p:cSld name="Slide 7 mast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1F2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8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CFB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8 master">
  <p:cSld name="Slide 8 mast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1F2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9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CFB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9 master">
  <p:cSld name="Slide 9 mast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1F2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1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CFB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0" name="Google Shape;10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2496499" y="7283799"/>
            <a:ext cx="1741701" cy="6096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mc:AlternateContent>
    <mc:Choice Requires="p14">
      <p:transition spd="slow" p14:dur="1500">
        <p:push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8.png"/><Relationship Id="rId4" Type="http://schemas.openxmlformats.org/officeDocument/2006/relationships/hyperlink" Target="https://www.peacaragon.es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Relationship Id="rId4" Type="http://schemas.openxmlformats.org/officeDocument/2006/relationships/image" Target="../media/image13.png"/><Relationship Id="rId5" Type="http://schemas.openxmlformats.org/officeDocument/2006/relationships/hyperlink" Target="mailto:infougt@unizar.es" TargetMode="External"/><Relationship Id="rId6" Type="http://schemas.openxmlformats.org/officeDocument/2006/relationships/hyperlink" Target="http://ugt.unizar.es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9.png"/><Relationship Id="rId4" Type="http://schemas.openxmlformats.org/officeDocument/2006/relationships/image" Target="../media/image8.png"/><Relationship Id="rId5" Type="http://schemas.openxmlformats.org/officeDocument/2006/relationships/image" Target="../media/image12.png"/><Relationship Id="rId6" Type="http://schemas.openxmlformats.org/officeDocument/2006/relationships/image" Target="../media/image1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1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16.png"/><Relationship Id="rId7" Type="http://schemas.openxmlformats.org/officeDocument/2006/relationships/image" Target="../media/image1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educa.aragon.es/-/oferta-formativa/oferta-general/folletos" TargetMode="External"/><Relationship Id="rId4" Type="http://schemas.openxmlformats.org/officeDocument/2006/relationships/hyperlink" Target="https://educa.aragon.es/-/formacion-profesional/informacion-general/acceso-g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47" name="Google Shape;4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5486400" cy="8229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reencoded.png" id="48" name="Google Shape;4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3488" y="3253859"/>
            <a:ext cx="4919305" cy="1721763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3"/>
          <p:cNvSpPr/>
          <p:nvPr/>
        </p:nvSpPr>
        <p:spPr>
          <a:xfrm>
            <a:off x="6280201" y="3045975"/>
            <a:ext cx="7434300" cy="7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4719"/>
              </a:lnSpc>
              <a:spcBef>
                <a:spcPts val="0"/>
              </a:spcBef>
              <a:spcAft>
                <a:spcPts val="0"/>
              </a:spcAft>
              <a:buClr>
                <a:srgbClr val="233E32"/>
              </a:buClr>
              <a:buSzPts val="4450"/>
              <a:buFont typeface="Alice"/>
              <a:buNone/>
            </a:pPr>
            <a:r>
              <a:rPr b="1" i="0" lang="en-US" sz="4450" u="none" cap="none" strike="noStrike">
                <a:solidFill>
                  <a:srgbClr val="233E32"/>
                </a:solidFill>
                <a:latin typeface="Alice"/>
                <a:ea typeface="Alice"/>
                <a:cs typeface="Alice"/>
                <a:sym typeface="Alice"/>
              </a:rPr>
              <a:t>Nuevo Grupo B en UNIZAR</a:t>
            </a:r>
            <a:endParaRPr b="1" i="0" sz="4450" u="none" cap="none" strike="noStrike"/>
          </a:p>
        </p:txBody>
      </p:sp>
      <p:sp>
        <p:nvSpPr>
          <p:cNvPr id="50" name="Google Shape;50;p13"/>
          <p:cNvSpPr/>
          <p:nvPr/>
        </p:nvSpPr>
        <p:spPr>
          <a:xfrm>
            <a:off x="6280200" y="4094923"/>
            <a:ext cx="7556400" cy="25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1"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(SAI, SICUZ y Técnicos Especialistas Laboratorios y Talleres)</a:t>
            </a:r>
            <a:endParaRPr b="1" sz="1750">
              <a:solidFill>
                <a:srgbClr val="2C282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t/>
            </a:r>
            <a:endParaRPr sz="1750">
              <a:solidFill>
                <a:srgbClr val="2C282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Breve </a:t>
            </a: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explicación</a:t>
            </a: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y p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reguntas y </a:t>
            </a: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respuestas sobre la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creación del nuevo grupo B para el personal técnico, de gestión, administración y servicios (PTGAS) de la Universidad de Zaragoza.</a:t>
            </a:r>
            <a:endParaRPr b="0" i="0" sz="1750" u="none" cap="none" strike="noStrik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206" name="Google Shape;206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0153" y="1641753"/>
            <a:ext cx="4946094" cy="4946094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</p:pic>
      <p:sp>
        <p:nvSpPr>
          <p:cNvPr id="207" name="Google Shape;207;p22"/>
          <p:cNvSpPr/>
          <p:nvPr/>
        </p:nvSpPr>
        <p:spPr>
          <a:xfrm>
            <a:off x="6243042" y="764262"/>
            <a:ext cx="7630716" cy="13513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4705"/>
              </a:lnSpc>
              <a:spcBef>
                <a:spcPts val="0"/>
              </a:spcBef>
              <a:spcAft>
                <a:spcPts val="0"/>
              </a:spcAft>
              <a:buClr>
                <a:srgbClr val="233E32"/>
              </a:buClr>
              <a:buSzPts val="4250"/>
              <a:buFont typeface="Alice"/>
              <a:buNone/>
            </a:pPr>
            <a:r>
              <a:rPr b="0" i="0" lang="en-US" sz="425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Preguntas y Respuestas: Experiencia Laboral</a:t>
            </a:r>
            <a:endParaRPr b="0" i="0" sz="4250" u="none" cap="none" strike="noStrike">
              <a:solidFill>
                <a:srgbClr val="F44444"/>
              </a:solidFill>
            </a:endParaRPr>
          </a:p>
        </p:txBody>
      </p:sp>
      <p:sp>
        <p:nvSpPr>
          <p:cNvPr id="208" name="Google Shape;208;p22"/>
          <p:cNvSpPr/>
          <p:nvPr/>
        </p:nvSpPr>
        <p:spPr>
          <a:xfrm>
            <a:off x="6243042" y="2439829"/>
            <a:ext cx="3707368" cy="2283143"/>
          </a:xfrm>
          <a:prstGeom prst="roundRect">
            <a:avLst>
              <a:gd fmla="val 1421" name="adj"/>
            </a:avLst>
          </a:prstGeom>
          <a:solidFill>
            <a:srgbClr val="F0ED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2"/>
          <p:cNvSpPr/>
          <p:nvPr/>
        </p:nvSpPr>
        <p:spPr>
          <a:xfrm>
            <a:off x="6459141" y="2655927"/>
            <a:ext cx="3083600" cy="337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619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100"/>
              <a:buFont typeface="Alice"/>
              <a:buNone/>
            </a:pPr>
            <a:r>
              <a:rPr i="0" lang="en-US" sz="21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Validación de Experiencia</a:t>
            </a:r>
            <a:endParaRPr i="0" sz="2100" u="none" cap="none" strike="noStrike"/>
          </a:p>
        </p:txBody>
      </p:sp>
      <p:sp>
        <p:nvSpPr>
          <p:cNvPr id="210" name="Google Shape;210;p22"/>
          <p:cNvSpPr/>
          <p:nvPr/>
        </p:nvSpPr>
        <p:spPr>
          <a:xfrm>
            <a:off x="6459141" y="3123367"/>
            <a:ext cx="3275171" cy="13835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8823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00"/>
              <a:buFont typeface="Lora"/>
              <a:buNone/>
            </a:pPr>
            <a:r>
              <a:rPr b="0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La </a:t>
            </a:r>
            <a:r>
              <a:rPr b="1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Agencia de Cualificaciones Profesionales de Aragón</a:t>
            </a:r>
            <a:r>
              <a:rPr b="0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puede acreditar oficialmente tu experiencia laboral.</a:t>
            </a:r>
            <a:endParaRPr b="0" i="0" sz="1700" u="none" cap="none" strike="noStrike"/>
          </a:p>
        </p:txBody>
      </p:sp>
      <p:sp>
        <p:nvSpPr>
          <p:cNvPr id="211" name="Google Shape;211;p22"/>
          <p:cNvSpPr/>
          <p:nvPr/>
        </p:nvSpPr>
        <p:spPr>
          <a:xfrm>
            <a:off x="10166509" y="2439829"/>
            <a:ext cx="3707368" cy="2283143"/>
          </a:xfrm>
          <a:prstGeom prst="roundRect">
            <a:avLst>
              <a:gd fmla="val 1421" name="adj"/>
            </a:avLst>
          </a:prstGeom>
          <a:solidFill>
            <a:srgbClr val="F0ED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2"/>
          <p:cNvSpPr/>
          <p:nvPr/>
        </p:nvSpPr>
        <p:spPr>
          <a:xfrm>
            <a:off x="10382607" y="2655927"/>
            <a:ext cx="2702600" cy="337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619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100"/>
              <a:buFont typeface="Alice"/>
              <a:buNone/>
            </a:pPr>
            <a:r>
              <a:rPr b="0" i="0" lang="en-US" sz="21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Beneficios</a:t>
            </a:r>
            <a:endParaRPr b="0" i="0" sz="2100" u="none" cap="none" strike="noStrike"/>
          </a:p>
        </p:txBody>
      </p:sp>
      <p:sp>
        <p:nvSpPr>
          <p:cNvPr id="213" name="Google Shape;213;p22"/>
          <p:cNvSpPr/>
          <p:nvPr/>
        </p:nvSpPr>
        <p:spPr>
          <a:xfrm>
            <a:off x="10382607" y="3123367"/>
            <a:ext cx="3275171" cy="103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8823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00"/>
              <a:buFont typeface="Lora"/>
              <a:buNone/>
            </a:pPr>
            <a:r>
              <a:rPr b="0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Esta certificación permite </a:t>
            </a:r>
            <a:r>
              <a:rPr b="1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convalidar módulos formativos </a:t>
            </a:r>
            <a:r>
              <a:rPr b="0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de los Ciclos de Grado Superior.</a:t>
            </a:r>
            <a:endParaRPr b="0" i="0" sz="1700" u="none" cap="none" strike="noStrike"/>
          </a:p>
        </p:txBody>
      </p:sp>
      <p:sp>
        <p:nvSpPr>
          <p:cNvPr id="214" name="Google Shape;214;p22"/>
          <p:cNvSpPr/>
          <p:nvPr/>
        </p:nvSpPr>
        <p:spPr>
          <a:xfrm>
            <a:off x="6243042" y="4939070"/>
            <a:ext cx="7630716" cy="1591389"/>
          </a:xfrm>
          <a:prstGeom prst="roundRect">
            <a:avLst>
              <a:gd fmla="val 2038" name="adj"/>
            </a:avLst>
          </a:prstGeom>
          <a:solidFill>
            <a:srgbClr val="F0ED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2"/>
          <p:cNvSpPr/>
          <p:nvPr/>
        </p:nvSpPr>
        <p:spPr>
          <a:xfrm>
            <a:off x="6459141" y="5155168"/>
            <a:ext cx="2977396" cy="337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619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100"/>
              <a:buFont typeface="Alice"/>
              <a:buNone/>
            </a:pPr>
            <a:r>
              <a:rPr i="0" lang="en-US" sz="21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Compromiso de UNIZAR</a:t>
            </a:r>
            <a:endParaRPr i="0" sz="2100" u="none" cap="none" strike="noStrike"/>
          </a:p>
        </p:txBody>
      </p:sp>
      <p:sp>
        <p:nvSpPr>
          <p:cNvPr id="216" name="Google Shape;216;p22"/>
          <p:cNvSpPr/>
          <p:nvPr/>
        </p:nvSpPr>
        <p:spPr>
          <a:xfrm>
            <a:off x="6459141" y="5622607"/>
            <a:ext cx="7198519" cy="6917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8823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00"/>
              <a:buFont typeface="Lora"/>
              <a:buNone/>
            </a:pPr>
            <a:r>
              <a:rPr b="0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La Universidad se compromete a </a:t>
            </a:r>
            <a:r>
              <a:rPr b="1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certificar los servicios prestados</a:t>
            </a:r>
            <a:r>
              <a:rPr b="0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y facilitar el proceso con la Agencia.</a:t>
            </a:r>
            <a:endParaRPr b="0" i="0" sz="1700" u="none" cap="none" strike="noStrike"/>
          </a:p>
        </p:txBody>
      </p:sp>
      <p:sp>
        <p:nvSpPr>
          <p:cNvPr id="217" name="Google Shape;217;p22"/>
          <p:cNvSpPr/>
          <p:nvPr/>
        </p:nvSpPr>
        <p:spPr>
          <a:xfrm>
            <a:off x="6243042" y="6773585"/>
            <a:ext cx="7630716" cy="6917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8823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00"/>
              <a:buFont typeface="Lora"/>
              <a:buNone/>
            </a:pPr>
            <a:r>
              <a:rPr b="0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Para más información, visita: </a:t>
            </a:r>
            <a:r>
              <a:rPr b="0" i="0" lang="en-US" sz="1700" u="sng" cap="none" strike="noStrike">
                <a:solidFill>
                  <a:srgbClr val="F44444"/>
                </a:solidFill>
                <a:latin typeface="Lora"/>
                <a:ea typeface="Lora"/>
                <a:cs typeface="Lora"/>
                <a:sym typeface="Lor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Agencia de las Cualificaciones Profesionales de Aragón</a:t>
            </a:r>
            <a:endParaRPr b="0" i="0" sz="1700" u="none" cap="none" strike="noStrike">
              <a:solidFill>
                <a:srgbClr val="F44444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223" name="Google Shape;223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5486400" cy="8229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reencoded.png" id="224" name="Google Shape;224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3488" y="3253859"/>
            <a:ext cx="4919304" cy="1721763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23"/>
          <p:cNvSpPr/>
          <p:nvPr/>
        </p:nvSpPr>
        <p:spPr>
          <a:xfrm>
            <a:off x="6280201" y="3045975"/>
            <a:ext cx="7434300" cy="7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4719"/>
              </a:lnSpc>
              <a:spcBef>
                <a:spcPts val="0"/>
              </a:spcBef>
              <a:spcAft>
                <a:spcPts val="0"/>
              </a:spcAft>
              <a:buClr>
                <a:srgbClr val="233E32"/>
              </a:buClr>
              <a:buSzPts val="4450"/>
              <a:buFont typeface="Alice"/>
              <a:buNone/>
            </a:pPr>
            <a:r>
              <a:rPr b="1" lang="en-US" sz="4450">
                <a:solidFill>
                  <a:srgbClr val="233E32"/>
                </a:solidFill>
                <a:latin typeface="Alice"/>
                <a:ea typeface="Alice"/>
                <a:cs typeface="Alice"/>
                <a:sym typeface="Alice"/>
              </a:rPr>
              <a:t>Para más información</a:t>
            </a:r>
            <a:endParaRPr b="1" i="0" sz="4450" u="none" cap="none" strike="noStrike"/>
          </a:p>
        </p:txBody>
      </p:sp>
      <p:sp>
        <p:nvSpPr>
          <p:cNvPr id="226" name="Google Shape;226;p23"/>
          <p:cNvSpPr/>
          <p:nvPr/>
        </p:nvSpPr>
        <p:spPr>
          <a:xfrm>
            <a:off x="6280200" y="4094923"/>
            <a:ext cx="7556400" cy="25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1"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Puedes ponerte en contacto con nosotros</a:t>
            </a:r>
            <a:endParaRPr b="1" sz="1750">
              <a:solidFill>
                <a:srgbClr val="2C282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ctr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t/>
            </a:r>
            <a:endParaRPr sz="1750">
              <a:solidFill>
                <a:srgbClr val="2C282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ctr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lang="en-US" sz="1750" u="sng">
                <a:solidFill>
                  <a:srgbClr val="F44444"/>
                </a:solidFill>
                <a:latin typeface="Lora"/>
                <a:ea typeface="Lora"/>
                <a:cs typeface="Lora"/>
                <a:sym typeface="Lora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infougt@unizar.es</a:t>
            </a:r>
            <a:endParaRPr sz="1750">
              <a:solidFill>
                <a:srgbClr val="F44444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ctr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Tlf. 976761167. Ext 841167</a:t>
            </a:r>
            <a:endParaRPr sz="1750">
              <a:solidFill>
                <a:srgbClr val="2C282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ctr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lang="en-US" sz="1750" u="sng">
                <a:solidFill>
                  <a:srgbClr val="F44444"/>
                </a:solidFill>
                <a:latin typeface="Lora"/>
                <a:ea typeface="Lora"/>
                <a:cs typeface="Lora"/>
                <a:sym typeface="Lora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ugt.unizar.es</a:t>
            </a:r>
            <a:endParaRPr sz="1750">
              <a:solidFill>
                <a:srgbClr val="F44444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/>
          <p:nvPr/>
        </p:nvSpPr>
        <p:spPr>
          <a:xfrm>
            <a:off x="793790" y="2297549"/>
            <a:ext cx="7860030" cy="7087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4719"/>
              </a:lnSpc>
              <a:spcBef>
                <a:spcPts val="0"/>
              </a:spcBef>
              <a:spcAft>
                <a:spcPts val="0"/>
              </a:spcAft>
              <a:buClr>
                <a:srgbClr val="233E32"/>
              </a:buClr>
              <a:buSzPts val="4450"/>
              <a:buFont typeface="Alice"/>
              <a:buNone/>
            </a:pPr>
            <a:r>
              <a:rPr b="0" i="0" lang="en-US" sz="445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Introducción al Nuevo Grupo B</a:t>
            </a:r>
            <a:endParaRPr b="0" i="0" sz="4450" u="none" cap="none" strike="noStrike">
              <a:solidFill>
                <a:srgbClr val="F44444"/>
              </a:solidFill>
            </a:endParaRPr>
          </a:p>
        </p:txBody>
      </p:sp>
      <p:sp>
        <p:nvSpPr>
          <p:cNvPr id="57" name="Google Shape;57;p14"/>
          <p:cNvSpPr/>
          <p:nvPr/>
        </p:nvSpPr>
        <p:spPr>
          <a:xfrm>
            <a:off x="793800" y="3550577"/>
            <a:ext cx="6244800" cy="21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El Consejo de Gobierno de la Universidad de Zaragoza ha </a:t>
            </a: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aprobado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la implementación del nuevo Grupo B. Esta decisión, tomada en la sesión del 4 de marzo,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marca un hito en la evolución de la estructura funcionarial de nuestra institución.</a:t>
            </a:r>
            <a:endParaRPr b="1" i="0" sz="1750" u="none" cap="none" strike="noStrike"/>
          </a:p>
        </p:txBody>
      </p:sp>
      <p:sp>
        <p:nvSpPr>
          <p:cNvPr id="58" name="Google Shape;58;p14"/>
          <p:cNvSpPr/>
          <p:nvPr/>
        </p:nvSpPr>
        <p:spPr>
          <a:xfrm>
            <a:off x="7599521" y="3550563"/>
            <a:ext cx="6244709" cy="21774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La introducción del Grupo B en la Relación de Puestos de Trabajo (RPT) de funcionarios representa un avance importante para el </a:t>
            </a: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PTGAS, 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Este cambio está programado para desarrollarse a partir de julio de 2025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, abriendo nuevas oportunidades de crecimiento profesional.</a:t>
            </a:r>
            <a:endParaRPr b="0" i="0" sz="1750" u="none" cap="none" strike="noStrik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64" name="Google Shape;6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5511" y="1647825"/>
            <a:ext cx="4935379" cy="4935379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</p:pic>
      <p:sp>
        <p:nvSpPr>
          <p:cNvPr id="65" name="Google Shape;65;p15"/>
          <p:cNvSpPr/>
          <p:nvPr/>
        </p:nvSpPr>
        <p:spPr>
          <a:xfrm>
            <a:off x="6258044" y="606266"/>
            <a:ext cx="7600712" cy="13780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581"/>
              </a:lnSpc>
              <a:spcBef>
                <a:spcPts val="0"/>
              </a:spcBef>
              <a:spcAft>
                <a:spcPts val="0"/>
              </a:spcAft>
              <a:buClr>
                <a:srgbClr val="233E32"/>
              </a:buClr>
              <a:buSzPts val="4300"/>
              <a:buFont typeface="Alice"/>
              <a:buNone/>
            </a:pPr>
            <a:r>
              <a:rPr b="0" i="0" lang="en-US" sz="430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Implementación del Grupo B en UNIZAR</a:t>
            </a:r>
            <a:endParaRPr b="0" i="0" sz="4300" u="none" cap="none" strike="noStrike">
              <a:solidFill>
                <a:srgbClr val="F44444"/>
              </a:solidFill>
            </a:endParaRPr>
          </a:p>
        </p:txBody>
      </p:sp>
      <p:sp>
        <p:nvSpPr>
          <p:cNvPr id="66" name="Google Shape;66;p15"/>
          <p:cNvSpPr/>
          <p:nvPr/>
        </p:nvSpPr>
        <p:spPr>
          <a:xfrm>
            <a:off x="6573441" y="2314932"/>
            <a:ext cx="30480" cy="5309949"/>
          </a:xfrm>
          <a:prstGeom prst="roundRect">
            <a:avLst>
              <a:gd fmla="val 108513" name="adj"/>
            </a:avLst>
          </a:prstGeom>
          <a:solidFill>
            <a:srgbClr val="D6D3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/>
          <p:nvPr/>
        </p:nvSpPr>
        <p:spPr>
          <a:xfrm>
            <a:off x="6806208" y="2795707"/>
            <a:ext cx="771644" cy="30480"/>
          </a:xfrm>
          <a:prstGeom prst="roundRect">
            <a:avLst>
              <a:gd fmla="val 108513" name="adj"/>
            </a:avLst>
          </a:prstGeom>
          <a:solidFill>
            <a:srgbClr val="D6D3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/>
          <p:nvPr/>
        </p:nvSpPr>
        <p:spPr>
          <a:xfrm>
            <a:off x="6340673" y="2562939"/>
            <a:ext cx="496014" cy="496014"/>
          </a:xfrm>
          <a:prstGeom prst="roundRect">
            <a:avLst>
              <a:gd fmla="val 6668" name="adj"/>
            </a:avLst>
          </a:prstGeom>
          <a:solidFill>
            <a:srgbClr val="F0ED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/>
          <p:nvPr/>
        </p:nvSpPr>
        <p:spPr>
          <a:xfrm>
            <a:off x="6517838" y="2645569"/>
            <a:ext cx="141565" cy="330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600"/>
              <a:buFont typeface="Alice"/>
              <a:buNone/>
            </a:pPr>
            <a:r>
              <a:rPr b="0" i="0" lang="en-US" sz="260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1</a:t>
            </a:r>
            <a:endParaRPr b="0" i="0" sz="2600" u="none" cap="none" strike="noStrike">
              <a:solidFill>
                <a:srgbClr val="F44444"/>
              </a:solidFill>
            </a:endParaRPr>
          </a:p>
        </p:txBody>
      </p:sp>
      <p:sp>
        <p:nvSpPr>
          <p:cNvPr id="70" name="Google Shape;70;p15"/>
          <p:cNvSpPr/>
          <p:nvPr/>
        </p:nvSpPr>
        <p:spPr>
          <a:xfrm>
            <a:off x="7801332" y="2535317"/>
            <a:ext cx="2756178" cy="3444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581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150"/>
              <a:buFont typeface="Alice"/>
              <a:buNone/>
            </a:pPr>
            <a:r>
              <a:rPr b="0" i="0" lang="en-US" sz="215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Aprobación</a:t>
            </a:r>
            <a:endParaRPr b="0" i="0" sz="2150" u="none" cap="none" strike="noStrike"/>
          </a:p>
        </p:txBody>
      </p:sp>
      <p:sp>
        <p:nvSpPr>
          <p:cNvPr id="71" name="Google Shape;71;p15"/>
          <p:cNvSpPr/>
          <p:nvPr/>
        </p:nvSpPr>
        <p:spPr>
          <a:xfrm>
            <a:off x="7801324" y="3012050"/>
            <a:ext cx="6514200" cy="7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1764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00"/>
              <a:buFont typeface="Lora"/>
              <a:buNone/>
            </a:pPr>
            <a:r>
              <a:rPr b="0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El Consejo de Gobierno aprueba la implementación del nuevo Grupo B en el </a:t>
            </a:r>
            <a:r>
              <a:rPr b="1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Consejo de Gobierno del día 4 de marzo</a:t>
            </a:r>
            <a:r>
              <a:rPr b="0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.</a:t>
            </a:r>
            <a:endParaRPr b="0" i="0" sz="1700" u="none" cap="none" strike="noStrike"/>
          </a:p>
        </p:txBody>
      </p:sp>
      <p:sp>
        <p:nvSpPr>
          <p:cNvPr id="72" name="Google Shape;72;p15"/>
          <p:cNvSpPr/>
          <p:nvPr/>
        </p:nvSpPr>
        <p:spPr>
          <a:xfrm>
            <a:off x="6806208" y="4639151"/>
            <a:ext cx="771644" cy="30480"/>
          </a:xfrm>
          <a:prstGeom prst="roundRect">
            <a:avLst>
              <a:gd fmla="val 108513" name="adj"/>
            </a:avLst>
          </a:prstGeom>
          <a:solidFill>
            <a:srgbClr val="D6D3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6340673" y="4406384"/>
            <a:ext cx="496014" cy="496014"/>
          </a:xfrm>
          <a:prstGeom prst="roundRect">
            <a:avLst>
              <a:gd fmla="val 6668" name="adj"/>
            </a:avLst>
          </a:prstGeom>
          <a:solidFill>
            <a:srgbClr val="F0ED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5"/>
          <p:cNvSpPr/>
          <p:nvPr/>
        </p:nvSpPr>
        <p:spPr>
          <a:xfrm>
            <a:off x="6507480" y="4489013"/>
            <a:ext cx="162401" cy="330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600"/>
              <a:buFont typeface="Alice"/>
              <a:buNone/>
            </a:pPr>
            <a:r>
              <a:rPr b="0" i="0" lang="en-US" sz="260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2</a:t>
            </a:r>
            <a:endParaRPr b="0" i="0" sz="2600" u="none" cap="none" strike="noStrike">
              <a:solidFill>
                <a:srgbClr val="F44444"/>
              </a:solidFill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7801332" y="4378762"/>
            <a:ext cx="2756178" cy="3444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581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150"/>
              <a:buFont typeface="Alice"/>
              <a:buNone/>
            </a:pPr>
            <a:r>
              <a:rPr b="0" i="0" lang="en-US" sz="215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Introducción en RPT</a:t>
            </a:r>
            <a:endParaRPr b="0" i="0" sz="2150" u="none" cap="none" strike="noStrike"/>
          </a:p>
        </p:txBody>
      </p:sp>
      <p:sp>
        <p:nvSpPr>
          <p:cNvPr id="76" name="Google Shape;76;p15"/>
          <p:cNvSpPr/>
          <p:nvPr/>
        </p:nvSpPr>
        <p:spPr>
          <a:xfrm>
            <a:off x="7801325" y="4855506"/>
            <a:ext cx="60573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1764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00"/>
              <a:buFont typeface="Lora"/>
              <a:buNone/>
            </a:pPr>
            <a:r>
              <a:rPr b="0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Se incluye el Grupo B en la Relación de Puestos de Trabajo de funcionarios</a:t>
            </a:r>
            <a:r>
              <a:rPr b="1" lang="en-US" sz="170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(</a:t>
            </a:r>
            <a:r>
              <a:rPr b="1"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SAI, SICUZ y Técnicos Especialistas Laboratorios y Talleres)</a:t>
            </a:r>
            <a:endParaRPr b="1" sz="1750">
              <a:solidFill>
                <a:srgbClr val="2C282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61764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00"/>
              <a:buFont typeface="Lora"/>
              <a:buNone/>
            </a:pPr>
            <a:r>
              <a:t/>
            </a:r>
            <a:endParaRPr sz="1700">
              <a:solidFill>
                <a:srgbClr val="2C282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77" name="Google Shape;77;p15"/>
          <p:cNvSpPr/>
          <p:nvPr/>
        </p:nvSpPr>
        <p:spPr>
          <a:xfrm>
            <a:off x="6806208" y="6482596"/>
            <a:ext cx="771644" cy="30480"/>
          </a:xfrm>
          <a:prstGeom prst="roundRect">
            <a:avLst>
              <a:gd fmla="val 108513" name="adj"/>
            </a:avLst>
          </a:prstGeom>
          <a:solidFill>
            <a:srgbClr val="D6D3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5"/>
          <p:cNvSpPr/>
          <p:nvPr/>
        </p:nvSpPr>
        <p:spPr>
          <a:xfrm>
            <a:off x="6340673" y="6249829"/>
            <a:ext cx="496014" cy="496014"/>
          </a:xfrm>
          <a:prstGeom prst="roundRect">
            <a:avLst>
              <a:gd fmla="val 6668" name="adj"/>
            </a:avLst>
          </a:prstGeom>
          <a:solidFill>
            <a:srgbClr val="F0ED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/>
          <p:nvPr/>
        </p:nvSpPr>
        <p:spPr>
          <a:xfrm>
            <a:off x="6508075" y="6332458"/>
            <a:ext cx="161092" cy="330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600"/>
              <a:buFont typeface="Alice"/>
              <a:buNone/>
            </a:pPr>
            <a:r>
              <a:rPr b="0" i="0" lang="en-US" sz="260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3</a:t>
            </a:r>
            <a:endParaRPr b="0" i="0" sz="2600" u="none" cap="none" strike="noStrike">
              <a:solidFill>
                <a:srgbClr val="F44444"/>
              </a:solidFill>
            </a:endParaRPr>
          </a:p>
        </p:txBody>
      </p:sp>
      <p:sp>
        <p:nvSpPr>
          <p:cNvPr id="80" name="Google Shape;80;p15"/>
          <p:cNvSpPr/>
          <p:nvPr/>
        </p:nvSpPr>
        <p:spPr>
          <a:xfrm>
            <a:off x="7801332" y="6222206"/>
            <a:ext cx="2756178" cy="3444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581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150"/>
              <a:buFont typeface="Alice"/>
              <a:buNone/>
            </a:pPr>
            <a:r>
              <a:rPr b="0" i="0" lang="en-US" sz="215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Desarrollo</a:t>
            </a:r>
            <a:endParaRPr b="0" i="0" sz="2150" u="none" cap="none" strike="noStrike"/>
          </a:p>
        </p:txBody>
      </p:sp>
      <p:sp>
        <p:nvSpPr>
          <p:cNvPr id="81" name="Google Shape;81;p15"/>
          <p:cNvSpPr/>
          <p:nvPr/>
        </p:nvSpPr>
        <p:spPr>
          <a:xfrm>
            <a:off x="7801332" y="6698933"/>
            <a:ext cx="6057424" cy="7055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1764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00"/>
              <a:buFont typeface="Lora"/>
              <a:buNone/>
            </a:pPr>
            <a:r>
              <a:rPr b="0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Está previsto su desarrollo a partir del mes de </a:t>
            </a:r>
            <a:r>
              <a:rPr b="1" i="0" lang="en-US" sz="170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julio de 2025.</a:t>
            </a:r>
            <a:endParaRPr b="1" i="0" sz="1700" u="none" cap="none" strike="noStrik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87" name="Google Shape;8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3488" y="1655088"/>
            <a:ext cx="4919424" cy="4919424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</p:pic>
      <p:sp>
        <p:nvSpPr>
          <p:cNvPr id="88" name="Google Shape;88;p16"/>
          <p:cNvSpPr/>
          <p:nvPr/>
        </p:nvSpPr>
        <p:spPr>
          <a:xfrm>
            <a:off x="6280190" y="1081207"/>
            <a:ext cx="7513082" cy="7087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4719"/>
              </a:lnSpc>
              <a:spcBef>
                <a:spcPts val="0"/>
              </a:spcBef>
              <a:spcAft>
                <a:spcPts val="0"/>
              </a:spcAft>
              <a:buClr>
                <a:srgbClr val="233E32"/>
              </a:buClr>
              <a:buSzPts val="4450"/>
              <a:buFont typeface="Alice"/>
              <a:buNone/>
            </a:pPr>
            <a:r>
              <a:rPr b="0" i="0" lang="en-US" sz="445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Definición del Nuevo Grupo B</a:t>
            </a:r>
            <a:endParaRPr b="0" i="0" sz="4450" u="none" cap="none" strike="noStrike">
              <a:solidFill>
                <a:srgbClr val="F44444"/>
              </a:solidFill>
            </a:endParaRPr>
          </a:p>
        </p:txBody>
      </p:sp>
      <p:sp>
        <p:nvSpPr>
          <p:cNvPr id="89" name="Google Shape;89;p16"/>
          <p:cNvSpPr/>
          <p:nvPr/>
        </p:nvSpPr>
        <p:spPr>
          <a:xfrm>
            <a:off x="6280190" y="2130147"/>
            <a:ext cx="3664863" cy="2758559"/>
          </a:xfrm>
          <a:prstGeom prst="roundRect">
            <a:avLst>
              <a:gd fmla="val 1233" name="adj"/>
            </a:avLst>
          </a:prstGeom>
          <a:solidFill>
            <a:srgbClr val="F0ED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6"/>
          <p:cNvSpPr/>
          <p:nvPr/>
        </p:nvSpPr>
        <p:spPr>
          <a:xfrm>
            <a:off x="6507004" y="2356961"/>
            <a:ext cx="2835235" cy="354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Clasificación</a:t>
            </a:r>
            <a:endParaRPr b="0" i="0" sz="2200" u="none" cap="none" strike="noStrike"/>
          </a:p>
        </p:txBody>
      </p:sp>
      <p:sp>
        <p:nvSpPr>
          <p:cNvPr id="91" name="Google Shape;91;p16"/>
          <p:cNvSpPr/>
          <p:nvPr/>
        </p:nvSpPr>
        <p:spPr>
          <a:xfrm>
            <a:off x="6507004" y="2847380"/>
            <a:ext cx="3211235" cy="7258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El Grupo B se clasifica </a:t>
            </a: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en 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el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artículo 76 del TREBEP.</a:t>
            </a:r>
            <a:endParaRPr b="1" i="0" sz="1750" u="none" cap="none" strike="noStrike"/>
          </a:p>
        </p:txBody>
      </p:sp>
      <p:sp>
        <p:nvSpPr>
          <p:cNvPr id="92" name="Google Shape;92;p16"/>
          <p:cNvSpPr/>
          <p:nvPr/>
        </p:nvSpPr>
        <p:spPr>
          <a:xfrm>
            <a:off x="10171867" y="2130147"/>
            <a:ext cx="3664863" cy="2758559"/>
          </a:xfrm>
          <a:prstGeom prst="roundRect">
            <a:avLst>
              <a:gd fmla="val 1233" name="adj"/>
            </a:avLst>
          </a:prstGeom>
          <a:solidFill>
            <a:srgbClr val="F0ED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6"/>
          <p:cNvSpPr/>
          <p:nvPr/>
        </p:nvSpPr>
        <p:spPr>
          <a:xfrm>
            <a:off x="10398681" y="2356961"/>
            <a:ext cx="2835235" cy="354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Requisito Principal</a:t>
            </a:r>
            <a:endParaRPr b="0" i="0" sz="2200" u="none" cap="none" strike="noStrike"/>
          </a:p>
        </p:txBody>
      </p:sp>
      <p:sp>
        <p:nvSpPr>
          <p:cNvPr id="94" name="Google Shape;94;p16"/>
          <p:cNvSpPr/>
          <p:nvPr/>
        </p:nvSpPr>
        <p:spPr>
          <a:xfrm>
            <a:off x="10398681" y="2847380"/>
            <a:ext cx="3211235" cy="18145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Se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exige 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estar en posesión del título de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Técnico Superior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, correspondiente a la </a:t>
            </a: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FP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de </a:t>
            </a: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G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rado </a:t>
            </a: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S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uperior.</a:t>
            </a:r>
            <a:endParaRPr b="0" i="0" sz="1750" u="none" cap="none" strike="noStrike"/>
          </a:p>
        </p:txBody>
      </p:sp>
      <p:sp>
        <p:nvSpPr>
          <p:cNvPr id="95" name="Google Shape;95;p16"/>
          <p:cNvSpPr/>
          <p:nvPr/>
        </p:nvSpPr>
        <p:spPr>
          <a:xfrm>
            <a:off x="6280190" y="5115520"/>
            <a:ext cx="7556421" cy="2032754"/>
          </a:xfrm>
          <a:prstGeom prst="roundRect">
            <a:avLst>
              <a:gd fmla="val 1674" name="adj"/>
            </a:avLst>
          </a:prstGeom>
          <a:solidFill>
            <a:srgbClr val="F0ED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6"/>
          <p:cNvSpPr/>
          <p:nvPr/>
        </p:nvSpPr>
        <p:spPr>
          <a:xfrm>
            <a:off x="6507004" y="5342334"/>
            <a:ext cx="2835235" cy="354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Posible Flexibilidad</a:t>
            </a:r>
            <a:endParaRPr b="0" i="0" sz="2200" u="none" cap="none" strike="noStrike"/>
          </a:p>
        </p:txBody>
      </p:sp>
      <p:sp>
        <p:nvSpPr>
          <p:cNvPr id="97" name="Google Shape;97;p16"/>
          <p:cNvSpPr/>
          <p:nvPr/>
        </p:nvSpPr>
        <p:spPr>
          <a:xfrm>
            <a:off x="6507004" y="5832753"/>
            <a:ext cx="7102793" cy="10887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Se estudiará la posibilidad de acceder con titulación superior o 10 años de experiencia en el subgrupo C1, siempre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dentro de la legalidad.</a:t>
            </a:r>
            <a:endParaRPr b="1" i="0" sz="1750" u="none" cap="none" strike="noStrik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03" name="Google Shape;10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07723" y="1635323"/>
            <a:ext cx="4958953" cy="4958953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</p:pic>
      <p:sp>
        <p:nvSpPr>
          <p:cNvPr id="104" name="Google Shape;104;p17"/>
          <p:cNvSpPr/>
          <p:nvPr/>
        </p:nvSpPr>
        <p:spPr>
          <a:xfrm>
            <a:off x="738426" y="918805"/>
            <a:ext cx="7667149" cy="13187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4096"/>
              </a:lnSpc>
              <a:spcBef>
                <a:spcPts val="0"/>
              </a:spcBef>
              <a:spcAft>
                <a:spcPts val="0"/>
              </a:spcAft>
              <a:buClr>
                <a:srgbClr val="233E32"/>
              </a:buClr>
              <a:buSzPts val="4150"/>
              <a:buFont typeface="Alice"/>
              <a:buNone/>
            </a:pPr>
            <a:r>
              <a:rPr b="0" i="0" lang="en-US" sz="415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Razones para Incorporar el Grupo B</a:t>
            </a:r>
            <a:endParaRPr b="0" i="0" sz="4150" u="none" cap="none" strike="noStrike">
              <a:solidFill>
                <a:srgbClr val="F44444"/>
              </a:solidFill>
            </a:endParaRPr>
          </a:p>
        </p:txBody>
      </p:sp>
      <p:sp>
        <p:nvSpPr>
          <p:cNvPr id="105" name="Google Shape;105;p17"/>
          <p:cNvSpPr/>
          <p:nvPr/>
        </p:nvSpPr>
        <p:spPr>
          <a:xfrm>
            <a:off x="738426" y="2791301"/>
            <a:ext cx="474702" cy="474702"/>
          </a:xfrm>
          <a:prstGeom prst="roundRect">
            <a:avLst>
              <a:gd fmla="val 6667" name="adj"/>
            </a:avLst>
          </a:prstGeom>
          <a:solidFill>
            <a:srgbClr val="F0ED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7"/>
          <p:cNvSpPr/>
          <p:nvPr/>
        </p:nvSpPr>
        <p:spPr>
          <a:xfrm>
            <a:off x="907971" y="2870359"/>
            <a:ext cx="135493" cy="31646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450"/>
              <a:buFont typeface="Alice"/>
              <a:buNone/>
            </a:pPr>
            <a:r>
              <a:rPr b="0" i="0" lang="en-US" sz="245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1</a:t>
            </a:r>
            <a:endParaRPr b="0" i="0" sz="2450" u="none" cap="none" strike="noStrike">
              <a:solidFill>
                <a:srgbClr val="F44444"/>
              </a:solidFill>
            </a:endParaRPr>
          </a:p>
        </p:txBody>
      </p:sp>
      <p:sp>
        <p:nvSpPr>
          <p:cNvPr id="107" name="Google Shape;107;p17"/>
          <p:cNvSpPr/>
          <p:nvPr/>
        </p:nvSpPr>
        <p:spPr>
          <a:xfrm>
            <a:off x="1424107" y="2791301"/>
            <a:ext cx="2688193" cy="3295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439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050"/>
              <a:buFont typeface="Alice"/>
              <a:buNone/>
            </a:pPr>
            <a:r>
              <a:rPr b="0" i="0" lang="en-US" sz="205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Promoción Profesional</a:t>
            </a:r>
            <a:endParaRPr b="0" i="0" sz="2050" u="none" cap="none" strike="noStrike"/>
          </a:p>
        </p:txBody>
      </p:sp>
      <p:sp>
        <p:nvSpPr>
          <p:cNvPr id="108" name="Google Shape;108;p17"/>
          <p:cNvSpPr/>
          <p:nvPr/>
        </p:nvSpPr>
        <p:spPr>
          <a:xfrm>
            <a:off x="1424107" y="3247430"/>
            <a:ext cx="6981468" cy="3375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0606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650"/>
              <a:buFont typeface="Lora"/>
              <a:buNone/>
            </a:pPr>
            <a:r>
              <a:rPr b="0" i="0" lang="en-US" sz="16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Permite la promoción del trabajador en el </a:t>
            </a:r>
            <a:r>
              <a:rPr b="1" i="0" lang="en-US" sz="16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mismo puesto de trabajo.</a:t>
            </a:r>
            <a:endParaRPr b="1" i="0" sz="1650" u="none" cap="none" strike="noStrike"/>
          </a:p>
        </p:txBody>
      </p:sp>
      <p:sp>
        <p:nvSpPr>
          <p:cNvPr id="109" name="Google Shape;109;p17"/>
          <p:cNvSpPr/>
          <p:nvPr/>
        </p:nvSpPr>
        <p:spPr>
          <a:xfrm>
            <a:off x="738426" y="4033242"/>
            <a:ext cx="474702" cy="474702"/>
          </a:xfrm>
          <a:prstGeom prst="roundRect">
            <a:avLst>
              <a:gd fmla="val 6667" name="adj"/>
            </a:avLst>
          </a:prstGeom>
          <a:solidFill>
            <a:srgbClr val="F0ED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7"/>
          <p:cNvSpPr/>
          <p:nvPr/>
        </p:nvSpPr>
        <p:spPr>
          <a:xfrm>
            <a:off x="898088" y="4112300"/>
            <a:ext cx="155377" cy="31646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450"/>
              <a:buFont typeface="Alice"/>
              <a:buNone/>
            </a:pPr>
            <a:r>
              <a:rPr b="0" i="0" lang="en-US" sz="245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2</a:t>
            </a:r>
            <a:endParaRPr b="0" i="0" sz="2450" u="none" cap="none" strike="noStrike">
              <a:solidFill>
                <a:srgbClr val="F44444"/>
              </a:solidFill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1424107" y="4033242"/>
            <a:ext cx="2661761" cy="3295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439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050"/>
              <a:buFont typeface="Alice"/>
              <a:buNone/>
            </a:pPr>
            <a:r>
              <a:rPr b="0" i="0" lang="en-US" sz="205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Mejora de Condiciones</a:t>
            </a:r>
            <a:endParaRPr b="0" i="0" sz="2050" u="none" cap="none" strike="noStrike"/>
          </a:p>
        </p:txBody>
      </p:sp>
      <p:sp>
        <p:nvSpPr>
          <p:cNvPr id="112" name="Google Shape;112;p17"/>
          <p:cNvSpPr/>
          <p:nvPr/>
        </p:nvSpPr>
        <p:spPr>
          <a:xfrm>
            <a:off x="1424107" y="4489371"/>
            <a:ext cx="6981468" cy="3375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0606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650"/>
              <a:buFont typeface="Lora"/>
              <a:buNone/>
            </a:pPr>
            <a:r>
              <a:rPr b="0" i="0" lang="en-US" sz="16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Mejora las condiciones </a:t>
            </a:r>
            <a:r>
              <a:rPr b="1" i="0" lang="en-US" sz="16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profesionales y salariales </a:t>
            </a:r>
            <a:r>
              <a:rPr b="0" i="0" lang="en-US" sz="16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del PTGAS.</a:t>
            </a:r>
            <a:endParaRPr b="0" i="0" sz="1650" u="none" cap="none" strike="noStrike"/>
          </a:p>
        </p:txBody>
      </p:sp>
      <p:sp>
        <p:nvSpPr>
          <p:cNvPr id="113" name="Google Shape;113;p17"/>
          <p:cNvSpPr/>
          <p:nvPr/>
        </p:nvSpPr>
        <p:spPr>
          <a:xfrm>
            <a:off x="738426" y="5275183"/>
            <a:ext cx="474702" cy="474702"/>
          </a:xfrm>
          <a:prstGeom prst="roundRect">
            <a:avLst>
              <a:gd fmla="val 6667" name="adj"/>
            </a:avLst>
          </a:prstGeom>
          <a:solidFill>
            <a:srgbClr val="F0ED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7"/>
          <p:cNvSpPr/>
          <p:nvPr/>
        </p:nvSpPr>
        <p:spPr>
          <a:xfrm>
            <a:off x="898684" y="5354241"/>
            <a:ext cx="154067" cy="31646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450"/>
              <a:buFont typeface="Alice"/>
              <a:buNone/>
            </a:pPr>
            <a:r>
              <a:rPr b="0" i="0" lang="en-US" sz="245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3</a:t>
            </a:r>
            <a:endParaRPr b="0" i="0" sz="2450" u="none" cap="none" strike="noStrike">
              <a:solidFill>
                <a:srgbClr val="F44444"/>
              </a:solidFill>
            </a:endParaRPr>
          </a:p>
        </p:txBody>
      </p:sp>
      <p:sp>
        <p:nvSpPr>
          <p:cNvPr id="115" name="Google Shape;115;p17"/>
          <p:cNvSpPr/>
          <p:nvPr/>
        </p:nvSpPr>
        <p:spPr>
          <a:xfrm>
            <a:off x="1424107" y="5275183"/>
            <a:ext cx="2637473" cy="3295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439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050"/>
              <a:buFont typeface="Alice"/>
              <a:buNone/>
            </a:pPr>
            <a:r>
              <a:rPr b="0" i="0" lang="en-US" sz="205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Desarrollo Profesional</a:t>
            </a:r>
            <a:endParaRPr b="0" i="0" sz="2050" u="none" cap="none" strike="noStrike"/>
          </a:p>
        </p:txBody>
      </p:sp>
      <p:sp>
        <p:nvSpPr>
          <p:cNvPr id="116" name="Google Shape;116;p17"/>
          <p:cNvSpPr/>
          <p:nvPr/>
        </p:nvSpPr>
        <p:spPr>
          <a:xfrm>
            <a:off x="1424107" y="5731312"/>
            <a:ext cx="6981468" cy="3375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0606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650"/>
              <a:buFont typeface="Lora"/>
              <a:buNone/>
            </a:pPr>
            <a:r>
              <a:rPr b="0" i="0" lang="en-US" sz="16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Aumenta las posibilidades de desarrollo en la </a:t>
            </a:r>
            <a:r>
              <a:rPr b="1" i="0" lang="en-US" sz="16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carrera profesional.</a:t>
            </a:r>
            <a:endParaRPr b="1" i="0" sz="1650" u="none" cap="none" strike="noStrike"/>
          </a:p>
        </p:txBody>
      </p:sp>
      <p:sp>
        <p:nvSpPr>
          <p:cNvPr id="117" name="Google Shape;117;p17"/>
          <p:cNvSpPr/>
          <p:nvPr/>
        </p:nvSpPr>
        <p:spPr>
          <a:xfrm>
            <a:off x="738426" y="6517124"/>
            <a:ext cx="474702" cy="474702"/>
          </a:xfrm>
          <a:prstGeom prst="roundRect">
            <a:avLst>
              <a:gd fmla="val 6667" name="adj"/>
            </a:avLst>
          </a:prstGeom>
          <a:solidFill>
            <a:srgbClr val="F0ED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7"/>
          <p:cNvSpPr/>
          <p:nvPr/>
        </p:nvSpPr>
        <p:spPr>
          <a:xfrm>
            <a:off x="897255" y="6596182"/>
            <a:ext cx="156924" cy="31646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450"/>
              <a:buFont typeface="Alice"/>
              <a:buNone/>
            </a:pPr>
            <a:r>
              <a:rPr b="0" i="0" lang="en-US" sz="245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4</a:t>
            </a:r>
            <a:endParaRPr b="0" i="0" sz="2450" u="none" cap="none" strike="noStrike">
              <a:solidFill>
                <a:srgbClr val="F44444"/>
              </a:solidFill>
            </a:endParaRPr>
          </a:p>
        </p:txBody>
      </p:sp>
      <p:sp>
        <p:nvSpPr>
          <p:cNvPr id="119" name="Google Shape;119;p17"/>
          <p:cNvSpPr/>
          <p:nvPr/>
        </p:nvSpPr>
        <p:spPr>
          <a:xfrm>
            <a:off x="1424107" y="6517124"/>
            <a:ext cx="2637473" cy="3295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439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050"/>
              <a:buFont typeface="Alice"/>
              <a:buNone/>
            </a:pPr>
            <a:r>
              <a:rPr b="0" i="0" lang="en-US" sz="205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Reconocimiento</a:t>
            </a:r>
            <a:endParaRPr b="0" i="0" sz="2050" u="none" cap="none" strike="noStrike"/>
          </a:p>
        </p:txBody>
      </p:sp>
      <p:sp>
        <p:nvSpPr>
          <p:cNvPr id="120" name="Google Shape;120;p17"/>
          <p:cNvSpPr/>
          <p:nvPr/>
        </p:nvSpPr>
        <p:spPr>
          <a:xfrm>
            <a:off x="1424107" y="6973253"/>
            <a:ext cx="6981468" cy="3375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0606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650"/>
              <a:buFont typeface="Lora"/>
              <a:buNone/>
            </a:pPr>
            <a:r>
              <a:rPr b="0" i="0" lang="en-US" sz="16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Reconocimiento y adecuación a las </a:t>
            </a:r>
            <a:r>
              <a:rPr b="1" i="0" lang="en-US" sz="16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funciones desempeñadas</a:t>
            </a:r>
            <a:r>
              <a:rPr b="0" i="0" lang="en-US" sz="16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.</a:t>
            </a:r>
            <a:endParaRPr b="0" i="0" sz="1650" u="none" cap="none" strike="noStrike"/>
          </a:p>
        </p:txBody>
      </p:sp>
      <p:sp>
        <p:nvSpPr>
          <p:cNvPr id="121" name="Google Shape;121;p17"/>
          <p:cNvSpPr txBox="1"/>
          <p:nvPr/>
        </p:nvSpPr>
        <p:spPr>
          <a:xfrm>
            <a:off x="16752800" y="3081625"/>
            <a:ext cx="14679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27" name="Google Shape;127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36975"/>
            <a:ext cx="14630400" cy="283523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</p:pic>
      <p:sp>
        <p:nvSpPr>
          <p:cNvPr id="128" name="Google Shape;128;p18"/>
          <p:cNvSpPr/>
          <p:nvPr/>
        </p:nvSpPr>
        <p:spPr>
          <a:xfrm>
            <a:off x="793790" y="4002881"/>
            <a:ext cx="8889087" cy="7087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4719"/>
              </a:lnSpc>
              <a:spcBef>
                <a:spcPts val="0"/>
              </a:spcBef>
              <a:spcAft>
                <a:spcPts val="0"/>
              </a:spcAft>
              <a:buClr>
                <a:srgbClr val="233E32"/>
              </a:buClr>
              <a:buSzPts val="4450"/>
              <a:buFont typeface="Alice"/>
              <a:buNone/>
            </a:pPr>
            <a:r>
              <a:rPr b="0" i="0" lang="en-US" sz="445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Requisitos para Acceder al Grupo B</a:t>
            </a:r>
            <a:endParaRPr b="0" i="0" sz="4450" u="none" cap="none" strike="noStrike">
              <a:solidFill>
                <a:srgbClr val="F44444"/>
              </a:solidFill>
            </a:endParaRPr>
          </a:p>
        </p:txBody>
      </p:sp>
      <p:pic>
        <p:nvPicPr>
          <p:cNvPr descr="preencoded.png" id="129" name="Google Shape;129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93790" y="5051822"/>
            <a:ext cx="566976" cy="566976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8"/>
          <p:cNvSpPr/>
          <p:nvPr/>
        </p:nvSpPr>
        <p:spPr>
          <a:xfrm>
            <a:off x="793790" y="5845612"/>
            <a:ext cx="2835235" cy="354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1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Titulación</a:t>
            </a:r>
            <a:endParaRPr b="1" i="0" sz="2200" u="none" cap="none" strike="noStrike"/>
          </a:p>
        </p:txBody>
      </p:sp>
      <p:sp>
        <p:nvSpPr>
          <p:cNvPr id="131" name="Google Shape;131;p18"/>
          <p:cNvSpPr/>
          <p:nvPr/>
        </p:nvSpPr>
        <p:spPr>
          <a:xfrm>
            <a:off x="793790" y="6336030"/>
            <a:ext cx="4120753" cy="7258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Título de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Técnico Superior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en Formación Profesional.</a:t>
            </a:r>
            <a:endParaRPr b="0" i="0" sz="1750" u="none" cap="none" strike="noStrike"/>
          </a:p>
        </p:txBody>
      </p:sp>
      <p:pic>
        <p:nvPicPr>
          <p:cNvPr descr="preencoded.png" id="132" name="Google Shape;132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022754" y="5051822"/>
            <a:ext cx="566976" cy="566976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8"/>
          <p:cNvSpPr/>
          <p:nvPr/>
        </p:nvSpPr>
        <p:spPr>
          <a:xfrm>
            <a:off x="9022754" y="5732212"/>
            <a:ext cx="28353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1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Proceso Selectivo</a:t>
            </a:r>
            <a:endParaRPr b="1" i="0" sz="2200" u="none" cap="none" strike="noStrike"/>
          </a:p>
        </p:txBody>
      </p:sp>
      <p:sp>
        <p:nvSpPr>
          <p:cNvPr id="134" name="Google Shape;134;p18"/>
          <p:cNvSpPr/>
          <p:nvPr/>
        </p:nvSpPr>
        <p:spPr>
          <a:xfrm>
            <a:off x="9022754" y="6199905"/>
            <a:ext cx="4120800" cy="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Superar un proceso selectivo, ya sea por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promoción interna o </a:t>
            </a:r>
            <a:r>
              <a:rPr b="1"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ingreso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libre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.</a:t>
            </a:r>
            <a:endParaRPr b="0" i="0" sz="1750" u="none" cap="none" strike="noStrike"/>
          </a:p>
        </p:txBody>
      </p:sp>
      <p:pic>
        <p:nvPicPr>
          <p:cNvPr descr="preencoded.png" id="135" name="Google Shape;135;p1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54838" y="5196110"/>
            <a:ext cx="566976" cy="566976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8"/>
          <p:cNvSpPr/>
          <p:nvPr/>
        </p:nvSpPr>
        <p:spPr>
          <a:xfrm>
            <a:off x="4775850" y="5872425"/>
            <a:ext cx="29676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1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Base Legal</a:t>
            </a:r>
            <a:endParaRPr b="1" i="0" sz="2200" u="none" cap="none" strike="noStrike"/>
          </a:p>
        </p:txBody>
      </p:sp>
      <p:sp>
        <p:nvSpPr>
          <p:cNvPr id="137" name="Google Shape;137;p18"/>
          <p:cNvSpPr/>
          <p:nvPr/>
        </p:nvSpPr>
        <p:spPr>
          <a:xfrm>
            <a:off x="4775850" y="6336075"/>
            <a:ext cx="3714000" cy="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De acuerdo con el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artículo 76 del TREBEP.</a:t>
            </a:r>
            <a:endParaRPr b="1" i="0" sz="1750" u="none" cap="none" strike="noStrik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43" name="Google Shape;14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5486400" cy="82296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</p:pic>
      <p:sp>
        <p:nvSpPr>
          <p:cNvPr id="144" name="Google Shape;144;p19"/>
          <p:cNvSpPr/>
          <p:nvPr/>
        </p:nvSpPr>
        <p:spPr>
          <a:xfrm>
            <a:off x="5114950" y="796575"/>
            <a:ext cx="9061800" cy="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4719"/>
              </a:lnSpc>
              <a:spcBef>
                <a:spcPts val="0"/>
              </a:spcBef>
              <a:spcAft>
                <a:spcPts val="0"/>
              </a:spcAft>
              <a:buClr>
                <a:srgbClr val="233E32"/>
              </a:buClr>
              <a:buSzPts val="4450"/>
              <a:buFont typeface="Alice"/>
              <a:buNone/>
            </a:pPr>
            <a:r>
              <a:rPr b="0" i="0" lang="en-US" sz="445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Próximos Pasos tras la Aprobación</a:t>
            </a:r>
            <a:endParaRPr b="0" i="0" sz="4450" u="none" cap="none" strike="noStrike">
              <a:solidFill>
                <a:srgbClr val="F44444"/>
              </a:solidFill>
            </a:endParaRPr>
          </a:p>
        </p:txBody>
      </p:sp>
      <p:pic>
        <p:nvPicPr>
          <p:cNvPr descr="preencoded.png" id="145" name="Google Shape;145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0190" y="1720630"/>
            <a:ext cx="1134070" cy="1360884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9"/>
          <p:cNvSpPr/>
          <p:nvPr/>
        </p:nvSpPr>
        <p:spPr>
          <a:xfrm>
            <a:off x="7661947" y="1889269"/>
            <a:ext cx="28353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Implementación</a:t>
            </a:r>
            <a:endParaRPr b="0" i="0" sz="2200" u="none" cap="none" strike="noStrike"/>
          </a:p>
        </p:txBody>
      </p:sp>
      <p:sp>
        <p:nvSpPr>
          <p:cNvPr id="147" name="Google Shape;147;p19"/>
          <p:cNvSpPr/>
          <p:nvPr/>
        </p:nvSpPr>
        <p:spPr>
          <a:xfrm>
            <a:off x="7661947" y="2508713"/>
            <a:ext cx="6082200" cy="3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Tendrá efectos a partir del mes de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julio del 2025.</a:t>
            </a:r>
            <a:endParaRPr b="1" i="0" sz="1750" u="none" cap="none" strike="noStrike"/>
          </a:p>
        </p:txBody>
      </p:sp>
      <p:pic>
        <p:nvPicPr>
          <p:cNvPr descr="preencoded.png" id="148" name="Google Shape;148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80190" y="3081515"/>
            <a:ext cx="1134070" cy="1669852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9"/>
          <p:cNvSpPr/>
          <p:nvPr/>
        </p:nvSpPr>
        <p:spPr>
          <a:xfrm>
            <a:off x="7661985" y="3241604"/>
            <a:ext cx="28353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Negociación</a:t>
            </a:r>
            <a:endParaRPr b="0" i="0" sz="2200" u="none" cap="none" strike="noStrike"/>
          </a:p>
        </p:txBody>
      </p:sp>
      <p:sp>
        <p:nvSpPr>
          <p:cNvPr id="150" name="Google Shape;150;p19"/>
          <p:cNvSpPr/>
          <p:nvPr/>
        </p:nvSpPr>
        <p:spPr>
          <a:xfrm>
            <a:off x="7661960" y="3751897"/>
            <a:ext cx="6082200" cy="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Los sindicatos negociaremos con la nueva Gerencia en la Mesa de PTGAS las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condiciones de la promoción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.</a:t>
            </a:r>
            <a:endParaRPr b="0" i="0" sz="1750" u="none" cap="none" strike="noStrike"/>
          </a:p>
        </p:txBody>
      </p:sp>
      <p:pic>
        <p:nvPicPr>
          <p:cNvPr descr="preencoded.png" id="151" name="Google Shape;151;p1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280190" y="4751366"/>
            <a:ext cx="1134070" cy="2032754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9"/>
          <p:cNvSpPr/>
          <p:nvPr/>
        </p:nvSpPr>
        <p:spPr>
          <a:xfrm>
            <a:off x="7636172" y="4889168"/>
            <a:ext cx="28869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Definición de Procesos</a:t>
            </a:r>
            <a:endParaRPr b="0" i="0" sz="2200" u="none" cap="none" strike="noStrike"/>
          </a:p>
        </p:txBody>
      </p:sp>
      <p:sp>
        <p:nvSpPr>
          <p:cNvPr id="153" name="Google Shape;153;p19"/>
          <p:cNvSpPr/>
          <p:nvPr/>
        </p:nvSpPr>
        <p:spPr>
          <a:xfrm>
            <a:off x="7661975" y="5357775"/>
            <a:ext cx="6676500" cy="18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Se establecerá la fórmula para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promocionar en el puesto de trabajo,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requisitos, estructura de la promoción, temarios, etc.</a:t>
            </a: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Posible </a:t>
            </a:r>
            <a:r>
              <a:rPr b="1"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ampliación a otras Escalas,</a:t>
            </a: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como la Administrativa.</a:t>
            </a:r>
            <a:endParaRPr sz="1750">
              <a:solidFill>
                <a:srgbClr val="2C282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t/>
            </a:r>
            <a:endParaRPr sz="1750">
              <a:solidFill>
                <a:srgbClr val="2C2821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0"/>
          <p:cNvSpPr/>
          <p:nvPr/>
        </p:nvSpPr>
        <p:spPr>
          <a:xfrm>
            <a:off x="793790" y="1006197"/>
            <a:ext cx="7851600" cy="7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4719"/>
              </a:lnSpc>
              <a:spcBef>
                <a:spcPts val="0"/>
              </a:spcBef>
              <a:spcAft>
                <a:spcPts val="0"/>
              </a:spcAft>
              <a:buClr>
                <a:srgbClr val="233E32"/>
              </a:buClr>
              <a:buSzPts val="4450"/>
              <a:buFont typeface="Alice"/>
              <a:buNone/>
            </a:pPr>
            <a:r>
              <a:rPr b="0" i="0" lang="en-US" sz="445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Preguntas y Respuestas: </a:t>
            </a:r>
            <a:r>
              <a:rPr b="1" i="0" lang="en-US" sz="445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Caso 1</a:t>
            </a:r>
            <a:endParaRPr b="1" i="0" sz="4450" u="none" cap="none" strike="noStrike">
              <a:solidFill>
                <a:srgbClr val="F44444"/>
              </a:solidFill>
            </a:endParaRPr>
          </a:p>
        </p:txBody>
      </p:sp>
      <p:sp>
        <p:nvSpPr>
          <p:cNvPr id="160" name="Google Shape;160;p20"/>
          <p:cNvSpPr/>
          <p:nvPr/>
        </p:nvSpPr>
        <p:spPr>
          <a:xfrm>
            <a:off x="1857256" y="2376249"/>
            <a:ext cx="2835235" cy="354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1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Situación Actual</a:t>
            </a:r>
            <a:endParaRPr b="1" i="0" sz="2200" u="none" cap="none" strike="noStrike"/>
          </a:p>
        </p:txBody>
      </p:sp>
      <p:sp>
        <p:nvSpPr>
          <p:cNvPr id="161" name="Google Shape;161;p20"/>
          <p:cNvSpPr/>
          <p:nvPr/>
        </p:nvSpPr>
        <p:spPr>
          <a:xfrm>
            <a:off x="793790" y="2866668"/>
            <a:ext cx="3898702" cy="1451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Funcionario de carrera C1 </a:t>
            </a: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de la escala de técnico especialista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r>
              <a:rPr b="1" lang="en-US" sz="1750" u="sng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con la </a:t>
            </a:r>
            <a:r>
              <a:rPr b="1" i="0" lang="en-US" sz="1750" u="sng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titulación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r>
              <a:rPr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de Técnico Superior en For</a:t>
            </a:r>
            <a:r>
              <a:rPr lang="en-US" sz="1750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mación </a:t>
            </a:r>
            <a:r>
              <a:rPr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Profesional.</a:t>
            </a:r>
            <a:endParaRPr i="0" sz="1750" u="none" cap="none" strike="noStrike"/>
          </a:p>
        </p:txBody>
      </p:sp>
      <p:pic>
        <p:nvPicPr>
          <p:cNvPr descr="preencoded.png" id="162" name="Google Shape;16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32653" y="2413516"/>
            <a:ext cx="4564975" cy="45649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</p:pic>
      <p:sp>
        <p:nvSpPr>
          <p:cNvPr id="163" name="Google Shape;163;p20"/>
          <p:cNvSpPr/>
          <p:nvPr/>
        </p:nvSpPr>
        <p:spPr>
          <a:xfrm>
            <a:off x="6142434" y="3321725"/>
            <a:ext cx="121325" cy="453509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1363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1</a:t>
            </a:r>
            <a:endParaRPr b="0" i="0" sz="2200" u="none" cap="none" strike="noStrike"/>
          </a:p>
        </p:txBody>
      </p:sp>
      <p:sp>
        <p:nvSpPr>
          <p:cNvPr id="164" name="Google Shape;164;p20"/>
          <p:cNvSpPr/>
          <p:nvPr/>
        </p:nvSpPr>
        <p:spPr>
          <a:xfrm>
            <a:off x="9937801" y="2168600"/>
            <a:ext cx="30942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1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Proceso de Promoción</a:t>
            </a:r>
            <a:endParaRPr b="1" i="0" sz="2200" u="none" cap="none" strike="noStrike"/>
          </a:p>
        </p:txBody>
      </p:sp>
      <p:sp>
        <p:nvSpPr>
          <p:cNvPr id="165" name="Google Shape;165;p20"/>
          <p:cNvSpPr/>
          <p:nvPr/>
        </p:nvSpPr>
        <p:spPr>
          <a:xfrm>
            <a:off x="9937790" y="2659023"/>
            <a:ext cx="3898821" cy="10887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Se convocarán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procesos de promoción interna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para acceder al Grupo B.</a:t>
            </a:r>
            <a:endParaRPr b="0" i="0" sz="1750" u="none" cap="none" strike="noStrike"/>
          </a:p>
        </p:txBody>
      </p:sp>
      <p:pic>
        <p:nvPicPr>
          <p:cNvPr descr="preencoded.png" id="166" name="Google Shape;166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32653" y="2413516"/>
            <a:ext cx="4564975" cy="45649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</p:pic>
      <p:sp>
        <p:nvSpPr>
          <p:cNvPr id="167" name="Google Shape;167;p20"/>
          <p:cNvSpPr/>
          <p:nvPr/>
        </p:nvSpPr>
        <p:spPr>
          <a:xfrm>
            <a:off x="7993023" y="3057049"/>
            <a:ext cx="139184" cy="453509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1363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2</a:t>
            </a:r>
            <a:endParaRPr b="0" i="0" sz="2200" u="none" cap="none" strike="noStrike"/>
          </a:p>
        </p:txBody>
      </p:sp>
      <p:sp>
        <p:nvSpPr>
          <p:cNvPr id="168" name="Google Shape;168;p20"/>
          <p:cNvSpPr/>
          <p:nvPr/>
        </p:nvSpPr>
        <p:spPr>
          <a:xfrm>
            <a:off x="9937800" y="4087900"/>
            <a:ext cx="30942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1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Promoción en el Puesto</a:t>
            </a:r>
            <a:endParaRPr b="1" i="0" sz="2200" u="none" cap="none" strike="noStrike"/>
          </a:p>
        </p:txBody>
      </p:sp>
      <p:sp>
        <p:nvSpPr>
          <p:cNvPr id="169" name="Google Shape;169;p20"/>
          <p:cNvSpPr/>
          <p:nvPr/>
        </p:nvSpPr>
        <p:spPr>
          <a:xfrm>
            <a:off x="9937800" y="4578300"/>
            <a:ext cx="3898800" cy="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Solo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podrás optar a tu actual puesto de trabajo.</a:t>
            </a:r>
            <a:endParaRPr b="1" i="0" sz="1750" u="none" cap="none" strike="noStrike"/>
          </a:p>
        </p:txBody>
      </p:sp>
      <p:pic>
        <p:nvPicPr>
          <p:cNvPr descr="preencoded.png" id="170" name="Google Shape;170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032653" y="2413516"/>
            <a:ext cx="4564975" cy="45649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</p:pic>
      <p:sp>
        <p:nvSpPr>
          <p:cNvPr id="171" name="Google Shape;171;p20"/>
          <p:cNvSpPr/>
          <p:nvPr/>
        </p:nvSpPr>
        <p:spPr>
          <a:xfrm>
            <a:off x="8820031" y="4743807"/>
            <a:ext cx="138113" cy="453509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1363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3</a:t>
            </a:r>
            <a:endParaRPr b="0" i="0" sz="2200" u="none" cap="none" strike="noStrike"/>
          </a:p>
        </p:txBody>
      </p:sp>
      <p:sp>
        <p:nvSpPr>
          <p:cNvPr id="172" name="Google Shape;172;p20"/>
          <p:cNvSpPr/>
          <p:nvPr/>
        </p:nvSpPr>
        <p:spPr>
          <a:xfrm>
            <a:off x="9937790" y="5644277"/>
            <a:ext cx="28887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En Caso de </a:t>
            </a:r>
            <a:r>
              <a:rPr b="1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No Aproba</a:t>
            </a: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r</a:t>
            </a:r>
            <a:endParaRPr b="0" i="0" sz="2200" u="none" cap="none" strike="noStrike"/>
          </a:p>
        </p:txBody>
      </p:sp>
      <p:sp>
        <p:nvSpPr>
          <p:cNvPr id="173" name="Google Shape;173;p20"/>
          <p:cNvSpPr/>
          <p:nvPr/>
        </p:nvSpPr>
        <p:spPr>
          <a:xfrm>
            <a:off x="9937800" y="6134701"/>
            <a:ext cx="3898800" cy="12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Continuarás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siendo funcionario de carrera 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en el Grupo C1 en tu mismo puesto.</a:t>
            </a:r>
            <a:endParaRPr b="1" i="0" sz="1750" u="none" cap="none" strike="noStrike"/>
          </a:p>
        </p:txBody>
      </p:sp>
      <p:pic>
        <p:nvPicPr>
          <p:cNvPr descr="preencoded.png" id="174" name="Google Shape;174;p2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032653" y="2413516"/>
            <a:ext cx="4564975" cy="45649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</p:pic>
      <p:sp>
        <p:nvSpPr>
          <p:cNvPr id="175" name="Google Shape;175;p20"/>
          <p:cNvSpPr/>
          <p:nvPr/>
        </p:nvSpPr>
        <p:spPr>
          <a:xfrm>
            <a:off x="7469862" y="6050875"/>
            <a:ext cx="140613" cy="453509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1363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4</a:t>
            </a:r>
            <a:endParaRPr b="0" i="0" sz="2200" u="none" cap="none" strike="noStrike"/>
          </a:p>
        </p:txBody>
      </p:sp>
      <p:sp>
        <p:nvSpPr>
          <p:cNvPr id="176" name="Google Shape;176;p20"/>
          <p:cNvSpPr/>
          <p:nvPr/>
        </p:nvSpPr>
        <p:spPr>
          <a:xfrm>
            <a:off x="1857256" y="5436632"/>
            <a:ext cx="28353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lang="en-US" sz="2200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En caso de </a:t>
            </a:r>
            <a:r>
              <a:rPr b="1" lang="en-US" sz="2200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Aprobar</a:t>
            </a:r>
            <a:endParaRPr b="1" i="0" sz="2200" u="none" cap="none" strike="noStrike"/>
          </a:p>
        </p:txBody>
      </p:sp>
      <p:sp>
        <p:nvSpPr>
          <p:cNvPr id="177" name="Google Shape;177;p20"/>
          <p:cNvSpPr/>
          <p:nvPr/>
        </p:nvSpPr>
        <p:spPr>
          <a:xfrm>
            <a:off x="793790" y="5927050"/>
            <a:ext cx="3898702" cy="7258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Pasarás al Grupo B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con las retribuciones correspondientes.</a:t>
            </a:r>
            <a:endParaRPr b="0" i="0" sz="1750" u="none" cap="none" strike="noStrike"/>
          </a:p>
        </p:txBody>
      </p:sp>
      <p:pic>
        <p:nvPicPr>
          <p:cNvPr descr="preencoded.png" id="178" name="Google Shape;178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032653" y="2413516"/>
            <a:ext cx="4564975" cy="45649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</p:pic>
      <p:sp>
        <p:nvSpPr>
          <p:cNvPr id="179" name="Google Shape;179;p20"/>
          <p:cNvSpPr/>
          <p:nvPr/>
        </p:nvSpPr>
        <p:spPr>
          <a:xfrm>
            <a:off x="5811441" y="5172075"/>
            <a:ext cx="137517" cy="453509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1363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5</a:t>
            </a:r>
            <a:endParaRPr b="0" i="0" sz="2200" u="none" cap="none" strike="noStrik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1"/>
          <p:cNvSpPr/>
          <p:nvPr/>
        </p:nvSpPr>
        <p:spPr>
          <a:xfrm>
            <a:off x="793790" y="969288"/>
            <a:ext cx="7887295" cy="7087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4719"/>
              </a:lnSpc>
              <a:spcBef>
                <a:spcPts val="0"/>
              </a:spcBef>
              <a:spcAft>
                <a:spcPts val="0"/>
              </a:spcAft>
              <a:buClr>
                <a:srgbClr val="233E32"/>
              </a:buClr>
              <a:buSzPts val="4450"/>
              <a:buFont typeface="Alice"/>
              <a:buNone/>
            </a:pPr>
            <a:r>
              <a:rPr b="0" i="0" lang="en-US" sz="445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Preguntas y Respuestas: </a:t>
            </a:r>
            <a:r>
              <a:rPr b="1" i="0" lang="en-US" sz="4450" u="none" cap="none" strike="noStrike">
                <a:solidFill>
                  <a:srgbClr val="F44444"/>
                </a:solidFill>
                <a:latin typeface="Alice"/>
                <a:ea typeface="Alice"/>
                <a:cs typeface="Alice"/>
                <a:sym typeface="Alice"/>
              </a:rPr>
              <a:t>Caso 2</a:t>
            </a:r>
            <a:endParaRPr b="1" i="0" sz="4450" u="none" cap="none" strike="noStrike">
              <a:solidFill>
                <a:srgbClr val="F44444"/>
              </a:solidFill>
            </a:endParaRPr>
          </a:p>
        </p:txBody>
      </p:sp>
      <p:sp>
        <p:nvSpPr>
          <p:cNvPr id="186" name="Google Shape;186;p21"/>
          <p:cNvSpPr/>
          <p:nvPr/>
        </p:nvSpPr>
        <p:spPr>
          <a:xfrm>
            <a:off x="793790" y="2131695"/>
            <a:ext cx="2173724" cy="1306949"/>
          </a:xfrm>
          <a:prstGeom prst="roundRect">
            <a:avLst>
              <a:gd fmla="val 2603" name="adj"/>
            </a:avLst>
          </a:prstGeom>
          <a:solidFill>
            <a:srgbClr val="F0EDE6"/>
          </a:solidFill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1"/>
          <p:cNvSpPr/>
          <p:nvPr/>
        </p:nvSpPr>
        <p:spPr>
          <a:xfrm>
            <a:off x="1020604" y="2558415"/>
            <a:ext cx="121325" cy="453509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1</a:t>
            </a:r>
            <a:endParaRPr/>
          </a:p>
        </p:txBody>
      </p:sp>
      <p:sp>
        <p:nvSpPr>
          <p:cNvPr id="188" name="Google Shape;188;p21"/>
          <p:cNvSpPr/>
          <p:nvPr/>
        </p:nvSpPr>
        <p:spPr>
          <a:xfrm>
            <a:off x="3194328" y="2358509"/>
            <a:ext cx="2835235" cy="354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1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Situación Actual</a:t>
            </a:r>
            <a:endParaRPr b="1" i="0" sz="2200" u="none" cap="none" strike="noStrike"/>
          </a:p>
        </p:txBody>
      </p:sp>
      <p:sp>
        <p:nvSpPr>
          <p:cNvPr id="189" name="Google Shape;189;p21"/>
          <p:cNvSpPr/>
          <p:nvPr/>
        </p:nvSpPr>
        <p:spPr>
          <a:xfrm>
            <a:off x="3194328" y="2848928"/>
            <a:ext cx="7002661" cy="3629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Funcionario de carrera C1 </a:t>
            </a:r>
            <a:r>
              <a:rPr b="1" i="0" lang="en-US" sz="1750" u="sng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sin titulación</a:t>
            </a: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de Técnico Superior en FP.</a:t>
            </a:r>
            <a:endParaRPr b="1" i="0" sz="1750" u="none" cap="none" strike="noStrike"/>
          </a:p>
        </p:txBody>
      </p:sp>
      <p:sp>
        <p:nvSpPr>
          <p:cNvPr id="190" name="Google Shape;190;p21"/>
          <p:cNvSpPr/>
          <p:nvPr/>
        </p:nvSpPr>
        <p:spPr>
          <a:xfrm>
            <a:off x="3080861" y="3423404"/>
            <a:ext cx="10642402" cy="15240"/>
          </a:xfrm>
          <a:prstGeom prst="roundRect">
            <a:avLst>
              <a:gd fmla="val 223256" name="adj"/>
            </a:avLst>
          </a:prstGeom>
          <a:solidFill>
            <a:srgbClr val="D6D3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1"/>
          <p:cNvSpPr/>
          <p:nvPr/>
        </p:nvSpPr>
        <p:spPr>
          <a:xfrm>
            <a:off x="793790" y="3551992"/>
            <a:ext cx="4347567" cy="1306949"/>
          </a:xfrm>
          <a:prstGeom prst="roundRect">
            <a:avLst>
              <a:gd fmla="val 2603" name="adj"/>
            </a:avLst>
          </a:prstGeom>
          <a:solidFill>
            <a:srgbClr val="F0EDE6"/>
          </a:solidFill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1"/>
          <p:cNvSpPr/>
          <p:nvPr/>
        </p:nvSpPr>
        <p:spPr>
          <a:xfrm>
            <a:off x="1020604" y="3978712"/>
            <a:ext cx="139184" cy="4535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1363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2</a:t>
            </a:r>
            <a:endParaRPr b="0" i="0" sz="2200" u="none" cap="none" strike="noStrike"/>
          </a:p>
        </p:txBody>
      </p:sp>
      <p:sp>
        <p:nvSpPr>
          <p:cNvPr id="193" name="Google Shape;193;p21"/>
          <p:cNvSpPr/>
          <p:nvPr/>
        </p:nvSpPr>
        <p:spPr>
          <a:xfrm>
            <a:off x="5368171" y="3778806"/>
            <a:ext cx="2835235" cy="354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1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Requisito Necesario</a:t>
            </a:r>
            <a:endParaRPr b="1" i="0" sz="2200" u="none" cap="none" strike="noStrike"/>
          </a:p>
        </p:txBody>
      </p:sp>
      <p:sp>
        <p:nvSpPr>
          <p:cNvPr id="194" name="Google Shape;194;p21"/>
          <p:cNvSpPr/>
          <p:nvPr/>
        </p:nvSpPr>
        <p:spPr>
          <a:xfrm>
            <a:off x="5368176" y="4269225"/>
            <a:ext cx="8355000" cy="3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No es posible acceder legalmente al Grupo B 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sin la titulación requerida. </a:t>
            </a:r>
            <a:endParaRPr b="0" i="0" sz="1750" u="none" cap="none" strike="noStrike"/>
          </a:p>
        </p:txBody>
      </p:sp>
      <p:sp>
        <p:nvSpPr>
          <p:cNvPr id="195" name="Google Shape;195;p21"/>
          <p:cNvSpPr/>
          <p:nvPr/>
        </p:nvSpPr>
        <p:spPr>
          <a:xfrm>
            <a:off x="5254704" y="4843701"/>
            <a:ext cx="8468558" cy="15240"/>
          </a:xfrm>
          <a:prstGeom prst="roundRect">
            <a:avLst>
              <a:gd fmla="val 223256" name="adj"/>
            </a:avLst>
          </a:prstGeom>
          <a:solidFill>
            <a:srgbClr val="D6D3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1"/>
          <p:cNvSpPr/>
          <p:nvPr/>
        </p:nvSpPr>
        <p:spPr>
          <a:xfrm>
            <a:off x="793790" y="4972288"/>
            <a:ext cx="6521410" cy="1669852"/>
          </a:xfrm>
          <a:prstGeom prst="roundRect">
            <a:avLst>
              <a:gd fmla="val 2038" name="adj"/>
            </a:avLst>
          </a:prstGeom>
          <a:solidFill>
            <a:srgbClr val="F0EDE6"/>
          </a:solidFill>
          <a:ln>
            <a:noFill/>
          </a:ln>
          <a:effectLst>
            <a:outerShdw blurRad="57150" rotWithShape="0" algn="bl" dir="5400000" dist="19050">
              <a:srgbClr val="F44444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1"/>
          <p:cNvSpPr/>
          <p:nvPr/>
        </p:nvSpPr>
        <p:spPr>
          <a:xfrm>
            <a:off x="1020604" y="5580459"/>
            <a:ext cx="138113" cy="4535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1363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0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3</a:t>
            </a:r>
            <a:endParaRPr b="0" i="0" sz="2200" u="none" cap="none" strike="noStrike"/>
          </a:p>
        </p:txBody>
      </p:sp>
      <p:sp>
        <p:nvSpPr>
          <p:cNvPr id="198" name="Google Shape;198;p21"/>
          <p:cNvSpPr/>
          <p:nvPr/>
        </p:nvSpPr>
        <p:spPr>
          <a:xfrm>
            <a:off x="7542014" y="5199102"/>
            <a:ext cx="2835235" cy="354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2200"/>
              <a:buFont typeface="Alice"/>
              <a:buNone/>
            </a:pPr>
            <a:r>
              <a:rPr b="1" i="0" lang="en-US" sz="2200" u="none" cap="none" strike="noStrike">
                <a:solidFill>
                  <a:srgbClr val="2C2821"/>
                </a:solidFill>
                <a:latin typeface="Alice"/>
                <a:ea typeface="Alice"/>
                <a:cs typeface="Alice"/>
                <a:sym typeface="Alice"/>
              </a:rPr>
              <a:t>Solución Futura</a:t>
            </a:r>
            <a:endParaRPr b="1" i="0" sz="2200" u="none" cap="none" strike="noStrike"/>
          </a:p>
        </p:txBody>
      </p:sp>
      <p:sp>
        <p:nvSpPr>
          <p:cNvPr id="199" name="Google Shape;199;p21"/>
          <p:cNvSpPr/>
          <p:nvPr/>
        </p:nvSpPr>
        <p:spPr>
          <a:xfrm>
            <a:off x="7542014" y="5689521"/>
            <a:ext cx="6067782" cy="7258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1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Cursar un Ciclo Formativo de Grado Superio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r, en modalidad presencial o a distancia.</a:t>
            </a:r>
            <a:endParaRPr b="0" i="0" sz="1750" u="none" cap="none" strike="noStrike"/>
          </a:p>
        </p:txBody>
      </p:sp>
      <p:sp>
        <p:nvSpPr>
          <p:cNvPr id="200" name="Google Shape;200;p21"/>
          <p:cNvSpPr/>
          <p:nvPr/>
        </p:nvSpPr>
        <p:spPr>
          <a:xfrm>
            <a:off x="793790" y="6897291"/>
            <a:ext cx="13042821" cy="3629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2C2821"/>
              </a:buClr>
              <a:buSzPts val="1750"/>
              <a:buFont typeface="Lora"/>
              <a:buNone/>
            </a:pP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Para más información, visita:</a:t>
            </a:r>
            <a:r>
              <a:rPr b="0" i="0" lang="en-US" sz="1750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r>
              <a:rPr b="0" i="0" lang="en-US" sz="1750" u="sng" cap="none" strike="noStrike">
                <a:solidFill>
                  <a:srgbClr val="F44444"/>
                </a:solidFill>
                <a:latin typeface="Lora"/>
                <a:ea typeface="Lora"/>
                <a:cs typeface="Lora"/>
                <a:sym typeface="Lor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FP ​Educaragón​</a:t>
            </a:r>
            <a:r>
              <a:rPr b="0" i="0" lang="en-US" sz="1750" u="none" cap="none" strike="noStrike">
                <a:solidFill>
                  <a:srgbClr val="F44444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r>
              <a:rPr b="0" i="0" lang="en-US" sz="1750" u="none" cap="none" strike="noStrik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o</a:t>
            </a:r>
            <a:r>
              <a:rPr lang="en-US" sz="1750" u="none">
                <a:solidFill>
                  <a:srgbClr val="2C2821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r>
              <a:rPr b="0" i="0" lang="en-US" sz="1750" u="sng" cap="none" strike="noStrike">
                <a:solidFill>
                  <a:srgbClr val="F44444"/>
                </a:solidFill>
                <a:latin typeface="Lora"/>
                <a:ea typeface="Lora"/>
                <a:cs typeface="Lora"/>
                <a:sym typeface="Lor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Ciclos Formativos de Grado Superior</a:t>
            </a:r>
            <a:endParaRPr b="0" i="0" sz="1750" u="none" cap="none" strike="noStrike">
              <a:solidFill>
                <a:srgbClr val="F44444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